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5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8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8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6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9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8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4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05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25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3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4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05DA2-D449-419A-896B-5E2D922BAE85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19B51-1A82-4B1B-A3F9-E82A6AAC8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1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828800"/>
            <a:ext cx="6672579" cy="838199"/>
          </a:xfrm>
        </p:spPr>
        <p:txBody>
          <a:bodyPr/>
          <a:lstStyle/>
          <a:p>
            <a:r>
              <a:rPr lang="en-US" b="1" dirty="0" smtClean="0"/>
              <a:t>PREVENTIVE PEDIATRICS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2057400" y="4038600"/>
            <a:ext cx="5715000" cy="1752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/>
              <a:t>DR.RACHNA RANI</a:t>
            </a:r>
          </a:p>
          <a:p>
            <a:pPr marL="0" indent="0">
              <a:buNone/>
            </a:pPr>
            <a:r>
              <a:rPr lang="en-US" b="1" dirty="0"/>
              <a:t>TUTOR,COMMUNITY MEDICINE</a:t>
            </a:r>
          </a:p>
          <a:p>
            <a:pPr marL="0" indent="0">
              <a:buNone/>
            </a:pPr>
            <a:r>
              <a:rPr lang="en-US" b="1" dirty="0"/>
              <a:t>SKMCH,MUZAFFARPUR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5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81"/>
    </mc:Choice>
    <mc:Fallback>
      <p:transition spd="slow" advTm="2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361569"/>
            <a:ext cx="2618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696363"/>
                </a:solidFill>
              </a:rPr>
              <a:t>ELEM</a:t>
            </a:r>
            <a:r>
              <a:rPr sz="3600" dirty="0">
                <a:solidFill>
                  <a:srgbClr val="696363"/>
                </a:solidFill>
              </a:rPr>
              <a:t>ENTS:</a:t>
            </a:r>
            <a:endParaRPr sz="3600"/>
          </a:p>
        </p:txBody>
      </p:sp>
      <p:grpSp>
        <p:nvGrpSpPr>
          <p:cNvPr id="3" name="object 3"/>
          <p:cNvGrpSpPr/>
          <p:nvPr/>
        </p:nvGrpSpPr>
        <p:grpSpPr>
          <a:xfrm>
            <a:off x="679513" y="1264729"/>
            <a:ext cx="8012430" cy="2145030"/>
            <a:chOff x="679513" y="1264729"/>
            <a:chExt cx="8012430" cy="2145030"/>
          </a:xfrm>
        </p:grpSpPr>
        <p:sp>
          <p:nvSpPr>
            <p:cNvPr id="4" name="object 4"/>
            <p:cNvSpPr/>
            <p:nvPr/>
          </p:nvSpPr>
          <p:spPr>
            <a:xfrm>
              <a:off x="684276" y="1269491"/>
              <a:ext cx="8002905" cy="2135505"/>
            </a:xfrm>
            <a:custGeom>
              <a:avLst/>
              <a:gdLst/>
              <a:ahLst/>
              <a:cxnLst/>
              <a:rect l="l" t="t" r="r" b="b"/>
              <a:pathLst>
                <a:path w="8002905" h="2135504">
                  <a:moveTo>
                    <a:pt x="7842377" y="0"/>
                  </a:moveTo>
                  <a:lnTo>
                    <a:pt x="160134" y="0"/>
                  </a:lnTo>
                  <a:lnTo>
                    <a:pt x="109518" y="8169"/>
                  </a:lnTo>
                  <a:lnTo>
                    <a:pt x="65559" y="30914"/>
                  </a:lnTo>
                  <a:lnTo>
                    <a:pt x="30895" y="65589"/>
                  </a:lnTo>
                  <a:lnTo>
                    <a:pt x="8163" y="109549"/>
                  </a:lnTo>
                  <a:lnTo>
                    <a:pt x="0" y="160147"/>
                  </a:lnTo>
                  <a:lnTo>
                    <a:pt x="0" y="1974977"/>
                  </a:lnTo>
                  <a:lnTo>
                    <a:pt x="8163" y="2025574"/>
                  </a:lnTo>
                  <a:lnTo>
                    <a:pt x="30895" y="2069534"/>
                  </a:lnTo>
                  <a:lnTo>
                    <a:pt x="65559" y="2104209"/>
                  </a:lnTo>
                  <a:lnTo>
                    <a:pt x="109518" y="2126954"/>
                  </a:lnTo>
                  <a:lnTo>
                    <a:pt x="160134" y="2135124"/>
                  </a:lnTo>
                  <a:lnTo>
                    <a:pt x="7842377" y="2135124"/>
                  </a:lnTo>
                  <a:lnTo>
                    <a:pt x="7892974" y="2126954"/>
                  </a:lnTo>
                  <a:lnTo>
                    <a:pt x="7936934" y="2104209"/>
                  </a:lnTo>
                  <a:lnTo>
                    <a:pt x="7971609" y="2069534"/>
                  </a:lnTo>
                  <a:lnTo>
                    <a:pt x="7994354" y="2025574"/>
                  </a:lnTo>
                  <a:lnTo>
                    <a:pt x="8002524" y="1974977"/>
                  </a:lnTo>
                  <a:lnTo>
                    <a:pt x="8002524" y="160147"/>
                  </a:lnTo>
                  <a:lnTo>
                    <a:pt x="7994354" y="109549"/>
                  </a:lnTo>
                  <a:lnTo>
                    <a:pt x="7971609" y="65589"/>
                  </a:lnTo>
                  <a:lnTo>
                    <a:pt x="7936934" y="30914"/>
                  </a:lnTo>
                  <a:lnTo>
                    <a:pt x="7892974" y="8169"/>
                  </a:lnTo>
                  <a:lnTo>
                    <a:pt x="7842377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4276" y="1269491"/>
              <a:ext cx="8002905" cy="2135505"/>
            </a:xfrm>
            <a:custGeom>
              <a:avLst/>
              <a:gdLst/>
              <a:ahLst/>
              <a:cxnLst/>
              <a:rect l="l" t="t" r="r" b="b"/>
              <a:pathLst>
                <a:path w="8002905" h="2135504">
                  <a:moveTo>
                    <a:pt x="0" y="160147"/>
                  </a:moveTo>
                  <a:lnTo>
                    <a:pt x="8163" y="109549"/>
                  </a:lnTo>
                  <a:lnTo>
                    <a:pt x="30895" y="65589"/>
                  </a:lnTo>
                  <a:lnTo>
                    <a:pt x="65559" y="30914"/>
                  </a:lnTo>
                  <a:lnTo>
                    <a:pt x="109518" y="8169"/>
                  </a:lnTo>
                  <a:lnTo>
                    <a:pt x="160134" y="0"/>
                  </a:lnTo>
                  <a:lnTo>
                    <a:pt x="7842377" y="0"/>
                  </a:lnTo>
                  <a:lnTo>
                    <a:pt x="7892974" y="8169"/>
                  </a:lnTo>
                  <a:lnTo>
                    <a:pt x="7936934" y="30914"/>
                  </a:lnTo>
                  <a:lnTo>
                    <a:pt x="7971609" y="65589"/>
                  </a:lnTo>
                  <a:lnTo>
                    <a:pt x="7994354" y="109549"/>
                  </a:lnTo>
                  <a:lnTo>
                    <a:pt x="8002524" y="160147"/>
                  </a:lnTo>
                  <a:lnTo>
                    <a:pt x="8002524" y="1974977"/>
                  </a:lnTo>
                  <a:lnTo>
                    <a:pt x="7994354" y="2025574"/>
                  </a:lnTo>
                  <a:lnTo>
                    <a:pt x="7971609" y="2069534"/>
                  </a:lnTo>
                  <a:lnTo>
                    <a:pt x="7936934" y="2104209"/>
                  </a:lnTo>
                  <a:lnTo>
                    <a:pt x="7892974" y="2126954"/>
                  </a:lnTo>
                  <a:lnTo>
                    <a:pt x="7842377" y="2135124"/>
                  </a:lnTo>
                  <a:lnTo>
                    <a:pt x="160134" y="2135124"/>
                  </a:lnTo>
                  <a:lnTo>
                    <a:pt x="109518" y="2126954"/>
                  </a:lnTo>
                  <a:lnTo>
                    <a:pt x="65559" y="2104209"/>
                  </a:lnTo>
                  <a:lnTo>
                    <a:pt x="30895" y="2069534"/>
                  </a:lnTo>
                  <a:lnTo>
                    <a:pt x="8163" y="2025574"/>
                  </a:lnTo>
                  <a:lnTo>
                    <a:pt x="0" y="1974977"/>
                  </a:lnTo>
                  <a:lnTo>
                    <a:pt x="0" y="160147"/>
                  </a:lnTo>
                  <a:close/>
                </a:path>
              </a:pathLst>
            </a:custGeom>
            <a:ln w="9144">
              <a:solidFill>
                <a:srgbClr val="AE36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63625" y="1336928"/>
            <a:ext cx="1735455" cy="537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350" spc="5" dirty="0">
                <a:solidFill>
                  <a:srgbClr val="FFFFFF"/>
                </a:solidFill>
                <a:latin typeface="Arial"/>
                <a:cs typeface="Arial"/>
              </a:rPr>
              <a:t>ASSESS</a:t>
            </a:r>
            <a:endParaRPr sz="33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3625" y="1853564"/>
            <a:ext cx="7297420" cy="1245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784" marR="5080" indent="-4267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38784" algn="l"/>
                <a:tab pos="439420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ASSESS A CHILD BY CHECKING FIRST FOR DANGER  SIGNS, ASKING QUESTIONS ABOUT COMMON  CONDITIONS, NUTRITION, IMMUNIZATION STATUS</a:t>
            </a:r>
            <a:r>
              <a:rPr sz="20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AND  OTHER HEALTH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PROBLEMS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79704" y="3880103"/>
            <a:ext cx="8011795" cy="2144395"/>
            <a:chOff x="679704" y="3880103"/>
            <a:chExt cx="8011795" cy="2144395"/>
          </a:xfrm>
        </p:grpSpPr>
        <p:sp>
          <p:nvSpPr>
            <p:cNvPr id="9" name="object 9"/>
            <p:cNvSpPr/>
            <p:nvPr/>
          </p:nvSpPr>
          <p:spPr>
            <a:xfrm>
              <a:off x="684276" y="3884675"/>
              <a:ext cx="8002905" cy="2135505"/>
            </a:xfrm>
            <a:custGeom>
              <a:avLst/>
              <a:gdLst/>
              <a:ahLst/>
              <a:cxnLst/>
              <a:rect l="l" t="t" r="r" b="b"/>
              <a:pathLst>
                <a:path w="8002905" h="2135504">
                  <a:moveTo>
                    <a:pt x="7842377" y="0"/>
                  </a:moveTo>
                  <a:lnTo>
                    <a:pt x="160134" y="0"/>
                  </a:lnTo>
                  <a:lnTo>
                    <a:pt x="109518" y="8169"/>
                  </a:lnTo>
                  <a:lnTo>
                    <a:pt x="65559" y="30914"/>
                  </a:lnTo>
                  <a:lnTo>
                    <a:pt x="30895" y="65589"/>
                  </a:lnTo>
                  <a:lnTo>
                    <a:pt x="8163" y="109549"/>
                  </a:lnTo>
                  <a:lnTo>
                    <a:pt x="0" y="160147"/>
                  </a:lnTo>
                  <a:lnTo>
                    <a:pt x="0" y="1974989"/>
                  </a:lnTo>
                  <a:lnTo>
                    <a:pt x="8163" y="2025605"/>
                  </a:lnTo>
                  <a:lnTo>
                    <a:pt x="30895" y="2069564"/>
                  </a:lnTo>
                  <a:lnTo>
                    <a:pt x="65559" y="2104228"/>
                  </a:lnTo>
                  <a:lnTo>
                    <a:pt x="109518" y="2126960"/>
                  </a:lnTo>
                  <a:lnTo>
                    <a:pt x="160134" y="2135124"/>
                  </a:lnTo>
                  <a:lnTo>
                    <a:pt x="7842377" y="2135124"/>
                  </a:lnTo>
                  <a:lnTo>
                    <a:pt x="7892974" y="2126960"/>
                  </a:lnTo>
                  <a:lnTo>
                    <a:pt x="7936934" y="2104228"/>
                  </a:lnTo>
                  <a:lnTo>
                    <a:pt x="7971609" y="2069564"/>
                  </a:lnTo>
                  <a:lnTo>
                    <a:pt x="7994354" y="2025605"/>
                  </a:lnTo>
                  <a:lnTo>
                    <a:pt x="8002524" y="1974989"/>
                  </a:lnTo>
                  <a:lnTo>
                    <a:pt x="8002524" y="160147"/>
                  </a:lnTo>
                  <a:lnTo>
                    <a:pt x="7994354" y="109549"/>
                  </a:lnTo>
                  <a:lnTo>
                    <a:pt x="7971609" y="65589"/>
                  </a:lnTo>
                  <a:lnTo>
                    <a:pt x="7936934" y="30914"/>
                  </a:lnTo>
                  <a:lnTo>
                    <a:pt x="7892974" y="8169"/>
                  </a:lnTo>
                  <a:lnTo>
                    <a:pt x="7842377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4276" y="3884675"/>
              <a:ext cx="8002905" cy="2135505"/>
            </a:xfrm>
            <a:custGeom>
              <a:avLst/>
              <a:gdLst/>
              <a:ahLst/>
              <a:cxnLst/>
              <a:rect l="l" t="t" r="r" b="b"/>
              <a:pathLst>
                <a:path w="8002905" h="2135504">
                  <a:moveTo>
                    <a:pt x="0" y="160147"/>
                  </a:moveTo>
                  <a:lnTo>
                    <a:pt x="8163" y="109549"/>
                  </a:lnTo>
                  <a:lnTo>
                    <a:pt x="30895" y="65589"/>
                  </a:lnTo>
                  <a:lnTo>
                    <a:pt x="65559" y="30914"/>
                  </a:lnTo>
                  <a:lnTo>
                    <a:pt x="109518" y="8169"/>
                  </a:lnTo>
                  <a:lnTo>
                    <a:pt x="160134" y="0"/>
                  </a:lnTo>
                  <a:lnTo>
                    <a:pt x="7842377" y="0"/>
                  </a:lnTo>
                  <a:lnTo>
                    <a:pt x="7892974" y="8169"/>
                  </a:lnTo>
                  <a:lnTo>
                    <a:pt x="7936934" y="30914"/>
                  </a:lnTo>
                  <a:lnTo>
                    <a:pt x="7971609" y="65589"/>
                  </a:lnTo>
                  <a:lnTo>
                    <a:pt x="7994354" y="109549"/>
                  </a:lnTo>
                  <a:lnTo>
                    <a:pt x="8002524" y="160147"/>
                  </a:lnTo>
                  <a:lnTo>
                    <a:pt x="8002524" y="1974989"/>
                  </a:lnTo>
                  <a:lnTo>
                    <a:pt x="7994354" y="2025605"/>
                  </a:lnTo>
                  <a:lnTo>
                    <a:pt x="7971609" y="2069564"/>
                  </a:lnTo>
                  <a:lnTo>
                    <a:pt x="7936934" y="2104228"/>
                  </a:lnTo>
                  <a:lnTo>
                    <a:pt x="7892974" y="2126960"/>
                  </a:lnTo>
                  <a:lnTo>
                    <a:pt x="7842377" y="2135124"/>
                  </a:lnTo>
                  <a:lnTo>
                    <a:pt x="160134" y="2135124"/>
                  </a:lnTo>
                  <a:lnTo>
                    <a:pt x="109518" y="2126960"/>
                  </a:lnTo>
                  <a:lnTo>
                    <a:pt x="65559" y="2104228"/>
                  </a:lnTo>
                  <a:lnTo>
                    <a:pt x="30895" y="2069564"/>
                  </a:lnTo>
                  <a:lnTo>
                    <a:pt x="8163" y="2025605"/>
                  </a:lnTo>
                  <a:lnTo>
                    <a:pt x="0" y="1974989"/>
                  </a:lnTo>
                  <a:lnTo>
                    <a:pt x="0" y="160147"/>
                  </a:lnTo>
                  <a:close/>
                </a:path>
              </a:pathLst>
            </a:custGeom>
            <a:ln w="9144">
              <a:solidFill>
                <a:srgbClr val="AE36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63625" y="3953002"/>
            <a:ext cx="2089785" cy="537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350" spc="5" dirty="0">
                <a:solidFill>
                  <a:srgbClr val="FFFFFF"/>
                </a:solidFill>
                <a:latin typeface="Arial"/>
                <a:cs typeface="Arial"/>
              </a:rPr>
              <a:t>CLAS</a:t>
            </a:r>
            <a:r>
              <a:rPr sz="335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350" spc="5" dirty="0">
                <a:solidFill>
                  <a:srgbClr val="FFFFFF"/>
                </a:solidFill>
                <a:latin typeface="Arial"/>
                <a:cs typeface="Arial"/>
              </a:rPr>
              <a:t>IFY</a:t>
            </a:r>
            <a:endParaRPr sz="33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3625" y="4469638"/>
            <a:ext cx="675005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784" marR="5080" indent="-4267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38784" algn="l"/>
                <a:tab pos="439420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CHILD’S ILLNESS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USING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COLOU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CODED</a:t>
            </a:r>
            <a:r>
              <a:rPr sz="20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TRIAGE 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64"/>
    </mc:Choice>
    <mc:Fallback>
      <p:transition spd="slow" advTm="21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32" y="66928"/>
            <a:ext cx="9019540" cy="6699884"/>
            <a:chOff x="60832" y="66928"/>
            <a:chExt cx="9019540" cy="6699884"/>
          </a:xfrm>
        </p:grpSpPr>
        <p:sp>
          <p:nvSpPr>
            <p:cNvPr id="3" name="object 3"/>
            <p:cNvSpPr/>
            <p:nvPr/>
          </p:nvSpPr>
          <p:spPr>
            <a:xfrm>
              <a:off x="914399" y="1447800"/>
              <a:ext cx="7772400" cy="2052955"/>
            </a:xfrm>
            <a:custGeom>
              <a:avLst/>
              <a:gdLst/>
              <a:ahLst/>
              <a:cxnLst/>
              <a:rect l="l" t="t" r="r" b="b"/>
              <a:pathLst>
                <a:path w="7772400" h="2052954">
                  <a:moveTo>
                    <a:pt x="7618476" y="0"/>
                  </a:moveTo>
                  <a:lnTo>
                    <a:pt x="153962" y="0"/>
                  </a:lnTo>
                  <a:lnTo>
                    <a:pt x="105299" y="7851"/>
                  </a:lnTo>
                  <a:lnTo>
                    <a:pt x="63035" y="29711"/>
                  </a:lnTo>
                  <a:lnTo>
                    <a:pt x="29707" y="63038"/>
                  </a:lnTo>
                  <a:lnTo>
                    <a:pt x="7849" y="105290"/>
                  </a:lnTo>
                  <a:lnTo>
                    <a:pt x="0" y="153924"/>
                  </a:lnTo>
                  <a:lnTo>
                    <a:pt x="0" y="1898903"/>
                  </a:lnTo>
                  <a:lnTo>
                    <a:pt x="7849" y="1947537"/>
                  </a:lnTo>
                  <a:lnTo>
                    <a:pt x="29707" y="1989789"/>
                  </a:lnTo>
                  <a:lnTo>
                    <a:pt x="63035" y="2023116"/>
                  </a:lnTo>
                  <a:lnTo>
                    <a:pt x="105299" y="2044976"/>
                  </a:lnTo>
                  <a:lnTo>
                    <a:pt x="153962" y="2052827"/>
                  </a:lnTo>
                  <a:lnTo>
                    <a:pt x="7618476" y="2052827"/>
                  </a:lnTo>
                  <a:lnTo>
                    <a:pt x="7667109" y="2044976"/>
                  </a:lnTo>
                  <a:lnTo>
                    <a:pt x="7709361" y="2023116"/>
                  </a:lnTo>
                  <a:lnTo>
                    <a:pt x="7742688" y="1989789"/>
                  </a:lnTo>
                  <a:lnTo>
                    <a:pt x="7764548" y="1947537"/>
                  </a:lnTo>
                  <a:lnTo>
                    <a:pt x="7772400" y="1898903"/>
                  </a:lnTo>
                  <a:lnTo>
                    <a:pt x="7772400" y="153924"/>
                  </a:lnTo>
                  <a:lnTo>
                    <a:pt x="7764548" y="105290"/>
                  </a:lnTo>
                  <a:lnTo>
                    <a:pt x="7742688" y="63038"/>
                  </a:lnTo>
                  <a:lnTo>
                    <a:pt x="7709361" y="29711"/>
                  </a:lnTo>
                  <a:lnTo>
                    <a:pt x="7667109" y="7851"/>
                  </a:lnTo>
                  <a:lnTo>
                    <a:pt x="7618476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14399" y="1447800"/>
              <a:ext cx="7772400" cy="2052955"/>
            </a:xfrm>
            <a:custGeom>
              <a:avLst/>
              <a:gdLst/>
              <a:ahLst/>
              <a:cxnLst/>
              <a:rect l="l" t="t" r="r" b="b"/>
              <a:pathLst>
                <a:path w="7772400" h="2052954">
                  <a:moveTo>
                    <a:pt x="0" y="153924"/>
                  </a:moveTo>
                  <a:lnTo>
                    <a:pt x="7849" y="105290"/>
                  </a:lnTo>
                  <a:lnTo>
                    <a:pt x="29707" y="63038"/>
                  </a:lnTo>
                  <a:lnTo>
                    <a:pt x="63035" y="29711"/>
                  </a:lnTo>
                  <a:lnTo>
                    <a:pt x="105299" y="7851"/>
                  </a:lnTo>
                  <a:lnTo>
                    <a:pt x="153962" y="0"/>
                  </a:lnTo>
                  <a:lnTo>
                    <a:pt x="7618476" y="0"/>
                  </a:lnTo>
                  <a:lnTo>
                    <a:pt x="7667109" y="7851"/>
                  </a:lnTo>
                  <a:lnTo>
                    <a:pt x="7709361" y="29711"/>
                  </a:lnTo>
                  <a:lnTo>
                    <a:pt x="7742688" y="63038"/>
                  </a:lnTo>
                  <a:lnTo>
                    <a:pt x="7764548" y="105290"/>
                  </a:lnTo>
                  <a:lnTo>
                    <a:pt x="7772400" y="153924"/>
                  </a:lnTo>
                  <a:lnTo>
                    <a:pt x="7772400" y="1898903"/>
                  </a:lnTo>
                  <a:lnTo>
                    <a:pt x="7764548" y="1947537"/>
                  </a:lnTo>
                  <a:lnTo>
                    <a:pt x="7742688" y="1989789"/>
                  </a:lnTo>
                  <a:lnTo>
                    <a:pt x="7709361" y="2023116"/>
                  </a:lnTo>
                  <a:lnTo>
                    <a:pt x="7667109" y="2044976"/>
                  </a:lnTo>
                  <a:lnTo>
                    <a:pt x="7618476" y="2052827"/>
                  </a:lnTo>
                  <a:lnTo>
                    <a:pt x="153962" y="2052827"/>
                  </a:lnTo>
                  <a:lnTo>
                    <a:pt x="105299" y="2044976"/>
                  </a:lnTo>
                  <a:lnTo>
                    <a:pt x="63035" y="2023116"/>
                  </a:lnTo>
                  <a:lnTo>
                    <a:pt x="29707" y="1989789"/>
                  </a:lnTo>
                  <a:lnTo>
                    <a:pt x="7849" y="1947537"/>
                  </a:lnTo>
                  <a:lnTo>
                    <a:pt x="0" y="1898903"/>
                  </a:lnTo>
                  <a:lnTo>
                    <a:pt x="0" y="153924"/>
                  </a:lnTo>
                  <a:close/>
                </a:path>
              </a:pathLst>
            </a:custGeom>
            <a:ln w="9144">
              <a:solidFill>
                <a:srgbClr val="AE36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2530" y="1515617"/>
            <a:ext cx="1891664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10" dirty="0">
                <a:solidFill>
                  <a:srgbClr val="FFFFFF"/>
                </a:solidFill>
              </a:rPr>
              <a:t>IDENTIFY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992530" y="2012441"/>
            <a:ext cx="7447280" cy="115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80" marR="5080" indent="-41211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IDENTIFY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SPECIFIC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TREATMENTS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FOR THE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CHILD.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IF 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REQUIRES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REFERRAL,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GIVE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ESSENTIAL TREATMENT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BEFORE 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TRANSFER</a:t>
            </a:r>
            <a:endParaRPr sz="1800">
              <a:latin typeface="Arial"/>
              <a:cs typeface="Arial"/>
            </a:endParaRPr>
          </a:p>
          <a:p>
            <a:pPr marL="424180" indent="-412115">
              <a:lnSpc>
                <a:spcPts val="2395"/>
              </a:lnSpc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IF NEEDS IMMUNIZATION,</a:t>
            </a:r>
            <a:r>
              <a:rPr sz="20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IMMUNIZE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09827" y="3962400"/>
            <a:ext cx="7781925" cy="2062480"/>
            <a:chOff x="909827" y="3962400"/>
            <a:chExt cx="7781925" cy="2062480"/>
          </a:xfrm>
        </p:grpSpPr>
        <p:sp>
          <p:nvSpPr>
            <p:cNvPr id="8" name="object 8"/>
            <p:cNvSpPr/>
            <p:nvPr/>
          </p:nvSpPr>
          <p:spPr>
            <a:xfrm>
              <a:off x="914399" y="3966972"/>
              <a:ext cx="7772400" cy="2052955"/>
            </a:xfrm>
            <a:custGeom>
              <a:avLst/>
              <a:gdLst/>
              <a:ahLst/>
              <a:cxnLst/>
              <a:rect l="l" t="t" r="r" b="b"/>
              <a:pathLst>
                <a:path w="7772400" h="2052954">
                  <a:moveTo>
                    <a:pt x="7618476" y="0"/>
                  </a:moveTo>
                  <a:lnTo>
                    <a:pt x="153962" y="0"/>
                  </a:lnTo>
                  <a:lnTo>
                    <a:pt x="105299" y="7851"/>
                  </a:lnTo>
                  <a:lnTo>
                    <a:pt x="63035" y="29711"/>
                  </a:lnTo>
                  <a:lnTo>
                    <a:pt x="29707" y="63038"/>
                  </a:lnTo>
                  <a:lnTo>
                    <a:pt x="7849" y="105290"/>
                  </a:lnTo>
                  <a:lnTo>
                    <a:pt x="0" y="153923"/>
                  </a:lnTo>
                  <a:lnTo>
                    <a:pt x="0" y="1898865"/>
                  </a:lnTo>
                  <a:lnTo>
                    <a:pt x="7849" y="1947528"/>
                  </a:lnTo>
                  <a:lnTo>
                    <a:pt x="29707" y="1989792"/>
                  </a:lnTo>
                  <a:lnTo>
                    <a:pt x="63035" y="2023120"/>
                  </a:lnTo>
                  <a:lnTo>
                    <a:pt x="105299" y="2044978"/>
                  </a:lnTo>
                  <a:lnTo>
                    <a:pt x="153962" y="2052827"/>
                  </a:lnTo>
                  <a:lnTo>
                    <a:pt x="7618476" y="2052827"/>
                  </a:lnTo>
                  <a:lnTo>
                    <a:pt x="7667109" y="2044978"/>
                  </a:lnTo>
                  <a:lnTo>
                    <a:pt x="7709361" y="2023120"/>
                  </a:lnTo>
                  <a:lnTo>
                    <a:pt x="7742688" y="1989792"/>
                  </a:lnTo>
                  <a:lnTo>
                    <a:pt x="7764548" y="1947528"/>
                  </a:lnTo>
                  <a:lnTo>
                    <a:pt x="7772400" y="1898865"/>
                  </a:lnTo>
                  <a:lnTo>
                    <a:pt x="7772400" y="153923"/>
                  </a:lnTo>
                  <a:lnTo>
                    <a:pt x="7764548" y="105290"/>
                  </a:lnTo>
                  <a:lnTo>
                    <a:pt x="7742688" y="63038"/>
                  </a:lnTo>
                  <a:lnTo>
                    <a:pt x="7709361" y="29711"/>
                  </a:lnTo>
                  <a:lnTo>
                    <a:pt x="7667109" y="7851"/>
                  </a:lnTo>
                  <a:lnTo>
                    <a:pt x="7618476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14399" y="3966972"/>
              <a:ext cx="7772400" cy="2052955"/>
            </a:xfrm>
            <a:custGeom>
              <a:avLst/>
              <a:gdLst/>
              <a:ahLst/>
              <a:cxnLst/>
              <a:rect l="l" t="t" r="r" b="b"/>
              <a:pathLst>
                <a:path w="7772400" h="2052954">
                  <a:moveTo>
                    <a:pt x="0" y="153923"/>
                  </a:moveTo>
                  <a:lnTo>
                    <a:pt x="7849" y="105290"/>
                  </a:lnTo>
                  <a:lnTo>
                    <a:pt x="29707" y="63038"/>
                  </a:lnTo>
                  <a:lnTo>
                    <a:pt x="63035" y="29711"/>
                  </a:lnTo>
                  <a:lnTo>
                    <a:pt x="105299" y="7851"/>
                  </a:lnTo>
                  <a:lnTo>
                    <a:pt x="153962" y="0"/>
                  </a:lnTo>
                  <a:lnTo>
                    <a:pt x="7618476" y="0"/>
                  </a:lnTo>
                  <a:lnTo>
                    <a:pt x="7667109" y="7851"/>
                  </a:lnTo>
                  <a:lnTo>
                    <a:pt x="7709361" y="29711"/>
                  </a:lnTo>
                  <a:lnTo>
                    <a:pt x="7742688" y="63038"/>
                  </a:lnTo>
                  <a:lnTo>
                    <a:pt x="7764548" y="105290"/>
                  </a:lnTo>
                  <a:lnTo>
                    <a:pt x="7772400" y="153923"/>
                  </a:lnTo>
                  <a:lnTo>
                    <a:pt x="7772400" y="1898865"/>
                  </a:lnTo>
                  <a:lnTo>
                    <a:pt x="7764548" y="1947528"/>
                  </a:lnTo>
                  <a:lnTo>
                    <a:pt x="7742688" y="1989792"/>
                  </a:lnTo>
                  <a:lnTo>
                    <a:pt x="7709361" y="2023120"/>
                  </a:lnTo>
                  <a:lnTo>
                    <a:pt x="7667109" y="2044978"/>
                  </a:lnTo>
                  <a:lnTo>
                    <a:pt x="7618476" y="2052827"/>
                  </a:lnTo>
                  <a:lnTo>
                    <a:pt x="153962" y="2052827"/>
                  </a:lnTo>
                  <a:lnTo>
                    <a:pt x="105299" y="2044978"/>
                  </a:lnTo>
                  <a:lnTo>
                    <a:pt x="63035" y="2023120"/>
                  </a:lnTo>
                  <a:lnTo>
                    <a:pt x="29707" y="1989792"/>
                  </a:lnTo>
                  <a:lnTo>
                    <a:pt x="7849" y="1947528"/>
                  </a:lnTo>
                  <a:lnTo>
                    <a:pt x="0" y="1898865"/>
                  </a:lnTo>
                  <a:lnTo>
                    <a:pt x="0" y="153923"/>
                  </a:lnTo>
                  <a:close/>
                </a:path>
              </a:pathLst>
            </a:custGeom>
            <a:ln w="9144">
              <a:solidFill>
                <a:srgbClr val="AE36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2530" y="4035297"/>
            <a:ext cx="1367790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15" dirty="0">
                <a:solidFill>
                  <a:srgbClr val="FFFFFF"/>
                </a:solidFill>
                <a:latin typeface="Arial"/>
                <a:cs typeface="Arial"/>
              </a:rPr>
              <a:t>TR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1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2530" y="4530597"/>
            <a:ext cx="7358380" cy="1550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80" marR="445134" indent="-41211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PRACTICAL INSTRUCTIONS ON HOW TO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GIVE</a:t>
            </a:r>
            <a:r>
              <a:rPr sz="20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Arial"/>
                <a:cs typeface="Arial"/>
              </a:rPr>
              <a:t>ORAL 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DRUGS, FEED, OR</a:t>
            </a:r>
            <a:r>
              <a:rPr sz="20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FLIDS</a:t>
            </a:r>
            <a:endParaRPr sz="2000">
              <a:latin typeface="Arial"/>
              <a:cs typeface="Arial"/>
            </a:endParaRPr>
          </a:p>
          <a:p>
            <a:pPr marL="424180" marR="5080" indent="-412115">
              <a:lnSpc>
                <a:spcPct val="100000"/>
              </a:lnSpc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ASK TO RETURN FOR FOLLOW UP AND HOW TO  RECOGNIZE DANGER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SIGNS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TO RETURN</a:t>
            </a:r>
            <a:r>
              <a:rPr sz="20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IMMEDIATELY  TO THE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FACILITY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8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17"/>
    </mc:Choice>
    <mc:Fallback>
      <p:transition spd="slow" advTm="25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832" y="66928"/>
            <a:ext cx="9019540" cy="6699884"/>
            <a:chOff x="60832" y="66928"/>
            <a:chExt cx="9019540" cy="6699884"/>
          </a:xfrm>
        </p:grpSpPr>
        <p:sp>
          <p:nvSpPr>
            <p:cNvPr id="3" name="object 3"/>
            <p:cNvSpPr/>
            <p:nvPr/>
          </p:nvSpPr>
          <p:spPr>
            <a:xfrm>
              <a:off x="914399" y="1447800"/>
              <a:ext cx="7772400" cy="2052955"/>
            </a:xfrm>
            <a:custGeom>
              <a:avLst/>
              <a:gdLst/>
              <a:ahLst/>
              <a:cxnLst/>
              <a:rect l="l" t="t" r="r" b="b"/>
              <a:pathLst>
                <a:path w="7772400" h="2052954">
                  <a:moveTo>
                    <a:pt x="7618476" y="0"/>
                  </a:moveTo>
                  <a:lnTo>
                    <a:pt x="153962" y="0"/>
                  </a:lnTo>
                  <a:lnTo>
                    <a:pt x="105299" y="7851"/>
                  </a:lnTo>
                  <a:lnTo>
                    <a:pt x="63035" y="29711"/>
                  </a:lnTo>
                  <a:lnTo>
                    <a:pt x="29707" y="63038"/>
                  </a:lnTo>
                  <a:lnTo>
                    <a:pt x="7849" y="105290"/>
                  </a:lnTo>
                  <a:lnTo>
                    <a:pt x="0" y="153924"/>
                  </a:lnTo>
                  <a:lnTo>
                    <a:pt x="0" y="1898903"/>
                  </a:lnTo>
                  <a:lnTo>
                    <a:pt x="7849" y="1947537"/>
                  </a:lnTo>
                  <a:lnTo>
                    <a:pt x="29707" y="1989789"/>
                  </a:lnTo>
                  <a:lnTo>
                    <a:pt x="63035" y="2023116"/>
                  </a:lnTo>
                  <a:lnTo>
                    <a:pt x="105299" y="2044976"/>
                  </a:lnTo>
                  <a:lnTo>
                    <a:pt x="153962" y="2052827"/>
                  </a:lnTo>
                  <a:lnTo>
                    <a:pt x="7618476" y="2052827"/>
                  </a:lnTo>
                  <a:lnTo>
                    <a:pt x="7667109" y="2044976"/>
                  </a:lnTo>
                  <a:lnTo>
                    <a:pt x="7709361" y="2023116"/>
                  </a:lnTo>
                  <a:lnTo>
                    <a:pt x="7742688" y="1989789"/>
                  </a:lnTo>
                  <a:lnTo>
                    <a:pt x="7764548" y="1947537"/>
                  </a:lnTo>
                  <a:lnTo>
                    <a:pt x="7772400" y="1898903"/>
                  </a:lnTo>
                  <a:lnTo>
                    <a:pt x="7772400" y="153924"/>
                  </a:lnTo>
                  <a:lnTo>
                    <a:pt x="7764548" y="105290"/>
                  </a:lnTo>
                  <a:lnTo>
                    <a:pt x="7742688" y="63038"/>
                  </a:lnTo>
                  <a:lnTo>
                    <a:pt x="7709361" y="29711"/>
                  </a:lnTo>
                  <a:lnTo>
                    <a:pt x="7667109" y="7851"/>
                  </a:lnTo>
                  <a:lnTo>
                    <a:pt x="7618476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14399" y="1447800"/>
              <a:ext cx="7772400" cy="2052955"/>
            </a:xfrm>
            <a:custGeom>
              <a:avLst/>
              <a:gdLst/>
              <a:ahLst/>
              <a:cxnLst/>
              <a:rect l="l" t="t" r="r" b="b"/>
              <a:pathLst>
                <a:path w="7772400" h="2052954">
                  <a:moveTo>
                    <a:pt x="0" y="153924"/>
                  </a:moveTo>
                  <a:lnTo>
                    <a:pt x="7849" y="105290"/>
                  </a:lnTo>
                  <a:lnTo>
                    <a:pt x="29707" y="63038"/>
                  </a:lnTo>
                  <a:lnTo>
                    <a:pt x="63035" y="29711"/>
                  </a:lnTo>
                  <a:lnTo>
                    <a:pt x="105299" y="7851"/>
                  </a:lnTo>
                  <a:lnTo>
                    <a:pt x="153962" y="0"/>
                  </a:lnTo>
                  <a:lnTo>
                    <a:pt x="7618476" y="0"/>
                  </a:lnTo>
                  <a:lnTo>
                    <a:pt x="7667109" y="7851"/>
                  </a:lnTo>
                  <a:lnTo>
                    <a:pt x="7709361" y="29711"/>
                  </a:lnTo>
                  <a:lnTo>
                    <a:pt x="7742688" y="63038"/>
                  </a:lnTo>
                  <a:lnTo>
                    <a:pt x="7764548" y="105290"/>
                  </a:lnTo>
                  <a:lnTo>
                    <a:pt x="7772400" y="153924"/>
                  </a:lnTo>
                  <a:lnTo>
                    <a:pt x="7772400" y="1898903"/>
                  </a:lnTo>
                  <a:lnTo>
                    <a:pt x="7764548" y="1947537"/>
                  </a:lnTo>
                  <a:lnTo>
                    <a:pt x="7742688" y="1989789"/>
                  </a:lnTo>
                  <a:lnTo>
                    <a:pt x="7709361" y="2023116"/>
                  </a:lnTo>
                  <a:lnTo>
                    <a:pt x="7667109" y="2044976"/>
                  </a:lnTo>
                  <a:lnTo>
                    <a:pt x="7618476" y="2052827"/>
                  </a:lnTo>
                  <a:lnTo>
                    <a:pt x="153962" y="2052827"/>
                  </a:lnTo>
                  <a:lnTo>
                    <a:pt x="105299" y="2044976"/>
                  </a:lnTo>
                  <a:lnTo>
                    <a:pt x="63035" y="2023116"/>
                  </a:lnTo>
                  <a:lnTo>
                    <a:pt x="29707" y="1989789"/>
                  </a:lnTo>
                  <a:lnTo>
                    <a:pt x="7849" y="1947537"/>
                  </a:lnTo>
                  <a:lnTo>
                    <a:pt x="0" y="1898903"/>
                  </a:lnTo>
                  <a:lnTo>
                    <a:pt x="0" y="153924"/>
                  </a:lnTo>
                  <a:close/>
                </a:path>
              </a:pathLst>
            </a:custGeom>
            <a:ln w="9144">
              <a:solidFill>
                <a:srgbClr val="AE36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2530" y="1515617"/>
            <a:ext cx="2004695" cy="517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20" dirty="0">
                <a:solidFill>
                  <a:srgbClr val="FFFFFF"/>
                </a:solidFill>
              </a:rPr>
              <a:t>COU</a:t>
            </a:r>
            <a:r>
              <a:rPr sz="3200" spc="10" dirty="0">
                <a:solidFill>
                  <a:srgbClr val="FFFFFF"/>
                </a:solidFill>
              </a:rPr>
              <a:t>N</a:t>
            </a:r>
            <a:r>
              <a:rPr sz="3200" spc="15" dirty="0">
                <a:solidFill>
                  <a:srgbClr val="FFFFFF"/>
                </a:solidFill>
              </a:rPr>
              <a:t>S</a:t>
            </a:r>
            <a:r>
              <a:rPr sz="3200" spc="5" dirty="0">
                <a:solidFill>
                  <a:srgbClr val="FFFFFF"/>
                </a:solidFill>
              </a:rPr>
              <a:t>E</a:t>
            </a:r>
            <a:r>
              <a:rPr sz="3200" spc="15" dirty="0">
                <a:solidFill>
                  <a:srgbClr val="FFFFFF"/>
                </a:solidFill>
              </a:rPr>
              <a:t>L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992530" y="2010918"/>
            <a:ext cx="517017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4180" indent="-41211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BREAST FEEDING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PRACTICES</a:t>
            </a:r>
            <a:endParaRPr sz="2000">
              <a:latin typeface="Arial"/>
              <a:cs typeface="Arial"/>
            </a:endParaRPr>
          </a:p>
          <a:p>
            <a:pPr marL="424180" indent="-412115">
              <a:lnSpc>
                <a:spcPct val="100000"/>
              </a:lnSpc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COUNSEL ABOUT MOTHER’S</a:t>
            </a:r>
            <a:r>
              <a:rPr sz="20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09827" y="3962400"/>
            <a:ext cx="7781925" cy="2062480"/>
            <a:chOff x="909827" y="3962400"/>
            <a:chExt cx="7781925" cy="2062480"/>
          </a:xfrm>
        </p:grpSpPr>
        <p:sp>
          <p:nvSpPr>
            <p:cNvPr id="8" name="object 8"/>
            <p:cNvSpPr/>
            <p:nvPr/>
          </p:nvSpPr>
          <p:spPr>
            <a:xfrm>
              <a:off x="914399" y="3966972"/>
              <a:ext cx="7772400" cy="2052955"/>
            </a:xfrm>
            <a:custGeom>
              <a:avLst/>
              <a:gdLst/>
              <a:ahLst/>
              <a:cxnLst/>
              <a:rect l="l" t="t" r="r" b="b"/>
              <a:pathLst>
                <a:path w="7772400" h="2052954">
                  <a:moveTo>
                    <a:pt x="7618476" y="0"/>
                  </a:moveTo>
                  <a:lnTo>
                    <a:pt x="153962" y="0"/>
                  </a:lnTo>
                  <a:lnTo>
                    <a:pt x="105299" y="7851"/>
                  </a:lnTo>
                  <a:lnTo>
                    <a:pt x="63035" y="29711"/>
                  </a:lnTo>
                  <a:lnTo>
                    <a:pt x="29707" y="63038"/>
                  </a:lnTo>
                  <a:lnTo>
                    <a:pt x="7849" y="105290"/>
                  </a:lnTo>
                  <a:lnTo>
                    <a:pt x="0" y="153923"/>
                  </a:lnTo>
                  <a:lnTo>
                    <a:pt x="0" y="1898865"/>
                  </a:lnTo>
                  <a:lnTo>
                    <a:pt x="7849" y="1947528"/>
                  </a:lnTo>
                  <a:lnTo>
                    <a:pt x="29707" y="1989792"/>
                  </a:lnTo>
                  <a:lnTo>
                    <a:pt x="63035" y="2023120"/>
                  </a:lnTo>
                  <a:lnTo>
                    <a:pt x="105299" y="2044978"/>
                  </a:lnTo>
                  <a:lnTo>
                    <a:pt x="153962" y="2052827"/>
                  </a:lnTo>
                  <a:lnTo>
                    <a:pt x="7618476" y="2052827"/>
                  </a:lnTo>
                  <a:lnTo>
                    <a:pt x="7667109" y="2044978"/>
                  </a:lnTo>
                  <a:lnTo>
                    <a:pt x="7709361" y="2023120"/>
                  </a:lnTo>
                  <a:lnTo>
                    <a:pt x="7742688" y="1989792"/>
                  </a:lnTo>
                  <a:lnTo>
                    <a:pt x="7764548" y="1947528"/>
                  </a:lnTo>
                  <a:lnTo>
                    <a:pt x="7772400" y="1898865"/>
                  </a:lnTo>
                  <a:lnTo>
                    <a:pt x="7772400" y="153923"/>
                  </a:lnTo>
                  <a:lnTo>
                    <a:pt x="7764548" y="105290"/>
                  </a:lnTo>
                  <a:lnTo>
                    <a:pt x="7742688" y="63038"/>
                  </a:lnTo>
                  <a:lnTo>
                    <a:pt x="7709361" y="29711"/>
                  </a:lnTo>
                  <a:lnTo>
                    <a:pt x="7667109" y="7851"/>
                  </a:lnTo>
                  <a:lnTo>
                    <a:pt x="7618476" y="0"/>
                  </a:lnTo>
                  <a:close/>
                </a:path>
              </a:pathLst>
            </a:custGeom>
            <a:solidFill>
              <a:srgbClr val="D247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14399" y="3966972"/>
              <a:ext cx="7772400" cy="2052955"/>
            </a:xfrm>
            <a:custGeom>
              <a:avLst/>
              <a:gdLst/>
              <a:ahLst/>
              <a:cxnLst/>
              <a:rect l="l" t="t" r="r" b="b"/>
              <a:pathLst>
                <a:path w="7772400" h="2052954">
                  <a:moveTo>
                    <a:pt x="0" y="153923"/>
                  </a:moveTo>
                  <a:lnTo>
                    <a:pt x="7849" y="105290"/>
                  </a:lnTo>
                  <a:lnTo>
                    <a:pt x="29707" y="63038"/>
                  </a:lnTo>
                  <a:lnTo>
                    <a:pt x="63035" y="29711"/>
                  </a:lnTo>
                  <a:lnTo>
                    <a:pt x="105299" y="7851"/>
                  </a:lnTo>
                  <a:lnTo>
                    <a:pt x="153962" y="0"/>
                  </a:lnTo>
                  <a:lnTo>
                    <a:pt x="7618476" y="0"/>
                  </a:lnTo>
                  <a:lnTo>
                    <a:pt x="7667109" y="7851"/>
                  </a:lnTo>
                  <a:lnTo>
                    <a:pt x="7709361" y="29711"/>
                  </a:lnTo>
                  <a:lnTo>
                    <a:pt x="7742688" y="63038"/>
                  </a:lnTo>
                  <a:lnTo>
                    <a:pt x="7764548" y="105290"/>
                  </a:lnTo>
                  <a:lnTo>
                    <a:pt x="7772400" y="153923"/>
                  </a:lnTo>
                  <a:lnTo>
                    <a:pt x="7772400" y="1898865"/>
                  </a:lnTo>
                  <a:lnTo>
                    <a:pt x="7764548" y="1947528"/>
                  </a:lnTo>
                  <a:lnTo>
                    <a:pt x="7742688" y="1989792"/>
                  </a:lnTo>
                  <a:lnTo>
                    <a:pt x="7709361" y="2023120"/>
                  </a:lnTo>
                  <a:lnTo>
                    <a:pt x="7667109" y="2044978"/>
                  </a:lnTo>
                  <a:lnTo>
                    <a:pt x="7618476" y="2052827"/>
                  </a:lnTo>
                  <a:lnTo>
                    <a:pt x="153962" y="2052827"/>
                  </a:lnTo>
                  <a:lnTo>
                    <a:pt x="105299" y="2044978"/>
                  </a:lnTo>
                  <a:lnTo>
                    <a:pt x="63035" y="2023120"/>
                  </a:lnTo>
                  <a:lnTo>
                    <a:pt x="29707" y="1989792"/>
                  </a:lnTo>
                  <a:lnTo>
                    <a:pt x="7849" y="1947528"/>
                  </a:lnTo>
                  <a:lnTo>
                    <a:pt x="0" y="1898865"/>
                  </a:lnTo>
                  <a:lnTo>
                    <a:pt x="0" y="153923"/>
                  </a:lnTo>
                  <a:close/>
                </a:path>
              </a:pathLst>
            </a:custGeom>
            <a:ln w="9144">
              <a:solidFill>
                <a:srgbClr val="AE360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92530" y="4035297"/>
            <a:ext cx="6033770" cy="8261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00" spc="15" dirty="0">
                <a:solidFill>
                  <a:srgbClr val="FFFFFF"/>
                </a:solidFill>
                <a:latin typeface="Arial"/>
                <a:cs typeface="Arial"/>
              </a:rPr>
              <a:t>FOLLOW-UP CARE</a:t>
            </a:r>
            <a:endParaRPr sz="3200">
              <a:latin typeface="Arial"/>
              <a:cs typeface="Arial"/>
            </a:endParaRPr>
          </a:p>
          <a:p>
            <a:pPr marL="424180" indent="-41211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424180" algn="l"/>
                <a:tab pos="424815" algn="l"/>
              </a:tabLst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REASSESS THE CHILD FOR NEW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PROBLEMS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0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2"/>
    </mc:Choice>
    <mc:Fallback>
      <p:transition spd="slow" advTm="1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" y="67056"/>
            <a:ext cx="9019540" cy="6699884"/>
            <a:chOff x="60960" y="67056"/>
            <a:chExt cx="9019540" cy="6699884"/>
          </a:xfrm>
        </p:grpSpPr>
        <p:sp>
          <p:nvSpPr>
            <p:cNvPr id="3" name="object 3"/>
            <p:cNvSpPr/>
            <p:nvPr/>
          </p:nvSpPr>
          <p:spPr>
            <a:xfrm>
              <a:off x="1106943" y="384217"/>
              <a:ext cx="7220475" cy="8837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25823" y="2406667"/>
              <a:ext cx="8078847" cy="6763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1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86"/>
    </mc:Choice>
    <mc:Fallback>
      <p:transition spd="slow" advTm="21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66852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SCHOOL HEALTH</a:t>
            </a:r>
            <a:r>
              <a:rPr sz="4000" spc="-2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SERVICE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71930"/>
            <a:ext cx="7571740" cy="305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955">
              <a:lnSpc>
                <a:spcPct val="100000"/>
              </a:lnSpc>
              <a:spcBef>
                <a:spcPts val="105"/>
              </a:spcBef>
            </a:pPr>
            <a:r>
              <a:rPr sz="2200" spc="9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90" dirty="0">
                <a:latin typeface="Arial"/>
                <a:cs typeface="Arial"/>
              </a:rPr>
              <a:t>SCHOOL </a:t>
            </a:r>
            <a:r>
              <a:rPr sz="2600" dirty="0">
                <a:latin typeface="Arial"/>
                <a:cs typeface="Arial"/>
              </a:rPr>
              <a:t>HEALTH IS AN IMPORTANT</a:t>
            </a:r>
            <a:r>
              <a:rPr sz="2600" spc="-190" dirty="0">
                <a:latin typeface="Arial"/>
                <a:cs typeface="Arial"/>
              </a:rPr>
              <a:t> </a:t>
            </a:r>
            <a:r>
              <a:rPr sz="2600" spc="-110" dirty="0">
                <a:latin typeface="Arial"/>
                <a:cs typeface="Arial"/>
              </a:rPr>
              <a:t>BRANCH  </a:t>
            </a:r>
            <a:r>
              <a:rPr sz="2600" dirty="0">
                <a:latin typeface="Arial"/>
                <a:cs typeface="Arial"/>
              </a:rPr>
              <a:t>OF COMMUNITY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HEALTH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spc="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0" dirty="0">
                <a:latin typeface="Arial"/>
                <a:cs typeface="Arial"/>
              </a:rPr>
              <a:t>PERSONAL </a:t>
            </a:r>
            <a:r>
              <a:rPr sz="2600" dirty="0">
                <a:latin typeface="Arial"/>
                <a:cs typeface="Arial"/>
              </a:rPr>
              <a:t>HEALTH</a:t>
            </a:r>
            <a:r>
              <a:rPr sz="2600" spc="-1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SERVICE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50">
              <a:latin typeface="Arial"/>
              <a:cs typeface="Arial"/>
            </a:endParaRPr>
          </a:p>
          <a:p>
            <a:pPr marL="287020" marR="486409" indent="-274955">
              <a:lnSpc>
                <a:spcPct val="100000"/>
              </a:lnSpc>
            </a:pPr>
            <a:r>
              <a:rPr sz="2200" spc="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5" dirty="0">
                <a:latin typeface="Arial"/>
                <a:cs typeface="Arial"/>
              </a:rPr>
              <a:t>ECONOMICAL </a:t>
            </a:r>
            <a:r>
              <a:rPr sz="2600" dirty="0">
                <a:latin typeface="Arial"/>
                <a:cs typeface="Arial"/>
              </a:rPr>
              <a:t>AND POWERFUL MEANS</a:t>
            </a:r>
            <a:r>
              <a:rPr sz="2600" spc="-150" dirty="0">
                <a:latin typeface="Arial"/>
                <a:cs typeface="Arial"/>
              </a:rPr>
              <a:t> </a:t>
            </a:r>
            <a:r>
              <a:rPr sz="2600" spc="-335" dirty="0">
                <a:latin typeface="Arial"/>
                <a:cs typeface="Arial"/>
              </a:rPr>
              <a:t>OF  </a:t>
            </a:r>
            <a:r>
              <a:rPr sz="2600" dirty="0">
                <a:latin typeface="Arial"/>
                <a:cs typeface="Arial"/>
              </a:rPr>
              <a:t>RAISING COMMUNITY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HEALTH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63"/>
    </mc:Choice>
    <mc:Fallback>
      <p:transition spd="slow" advTm="1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123" rIns="0" bIns="0" rtlCol="0">
            <a:spAutoFit/>
          </a:bodyPr>
          <a:lstStyle/>
          <a:p>
            <a:pPr marL="457834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96363"/>
                </a:solidFill>
              </a:rPr>
              <a:t>HEALTH PROBLEMS OF THE</a:t>
            </a:r>
            <a:r>
              <a:rPr sz="3200" spc="-60" dirty="0">
                <a:solidFill>
                  <a:srgbClr val="696363"/>
                </a:solidFill>
              </a:rPr>
              <a:t> </a:t>
            </a:r>
            <a:r>
              <a:rPr sz="3200" dirty="0">
                <a:solidFill>
                  <a:srgbClr val="696363"/>
                </a:solidFill>
              </a:rPr>
              <a:t>SCHOOL  CHILD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47419" y="1471930"/>
            <a:ext cx="6017895" cy="41008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10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MALNUTRITION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D24717"/>
              </a:buClr>
              <a:buFont typeface="Arial"/>
              <a:buAutoNum type="arabicPeriod"/>
            </a:pPr>
            <a:endParaRPr sz="355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INFECTIUOS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DISEASES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D24717"/>
              </a:buClr>
              <a:buFont typeface="Arial"/>
              <a:buAutoNum type="arabicPeriod"/>
            </a:pPr>
            <a:endParaRPr sz="355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DISEASES OF SKIN, EYE AND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EAR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D24717"/>
              </a:buClr>
              <a:buFont typeface="Arial"/>
              <a:buAutoNum type="arabicPeriod"/>
            </a:pPr>
            <a:endParaRPr sz="355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INTESTINAL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PARASITES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D24717"/>
              </a:buClr>
              <a:buFont typeface="Arial"/>
              <a:buAutoNum type="arabicPeriod"/>
            </a:pPr>
            <a:endParaRPr sz="355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DENTAL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CARIES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1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7"/>
    </mc:Choice>
    <mc:Fallback>
      <p:transition spd="slow" advTm="9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31851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OBJECTIVES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091717" y="2659037"/>
            <a:ext cx="7329107" cy="2127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9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59"/>
    </mc:Choice>
    <mc:Fallback>
      <p:transition spd="slow" advTm="16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891666"/>
            <a:ext cx="75482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696363"/>
                </a:solidFill>
              </a:rPr>
              <a:t>ASPECTS OF SCHOOL HEALTH</a:t>
            </a:r>
            <a:r>
              <a:rPr sz="3000" spc="-80" dirty="0">
                <a:solidFill>
                  <a:srgbClr val="696363"/>
                </a:solidFill>
              </a:rPr>
              <a:t> </a:t>
            </a:r>
            <a:r>
              <a:rPr sz="3000" dirty="0">
                <a:solidFill>
                  <a:srgbClr val="696363"/>
                </a:solidFill>
              </a:rPr>
              <a:t>SERVICE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764938" y="1524159"/>
            <a:ext cx="6252413" cy="4495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8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01"/>
    </mc:Choice>
    <mc:Fallback>
      <p:transition spd="slow" advTm="29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49904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HEALTH</a:t>
            </a:r>
            <a:r>
              <a:rPr sz="4000" spc="-55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APPRAISAL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7666355" cy="225996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2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25" dirty="0">
                <a:latin typeface="Arial"/>
                <a:cs typeface="Arial"/>
              </a:rPr>
              <a:t>STUDENTS+TEACHERS+OTHERS</a:t>
            </a:r>
            <a:endParaRPr sz="2600">
              <a:latin typeface="Arial"/>
              <a:cs typeface="Arial"/>
            </a:endParaRPr>
          </a:p>
          <a:p>
            <a:pPr marL="527685" marR="5080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4615"/>
              <a:buAutoNum type="alphaLcParenR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PERIODIC MEDICAL EXAMINATION- EVERY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4  YRS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615"/>
              <a:buAutoNum type="alphaLcParenR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SCHOOL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PERSONNEL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615"/>
              <a:buAutoNum type="alphaLcParenR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DAILY MORNING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INSPECTION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90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56"/>
    </mc:Choice>
    <mc:Fallback>
      <p:transition spd="slow" advTm="17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923671"/>
            <a:ext cx="64877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696363"/>
                </a:solidFill>
              </a:rPr>
              <a:t>MENTALLY HANDICAPPED</a:t>
            </a:r>
            <a:r>
              <a:rPr sz="2800" spc="35" dirty="0">
                <a:solidFill>
                  <a:srgbClr val="696363"/>
                </a:solidFill>
              </a:rPr>
              <a:t> </a:t>
            </a:r>
            <a:r>
              <a:rPr sz="2800" spc="-5" dirty="0">
                <a:solidFill>
                  <a:srgbClr val="696363"/>
                </a:solidFill>
              </a:rPr>
              <a:t>CHILDREN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224520" y="2660798"/>
            <a:ext cx="7184462" cy="2113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5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56"/>
    </mc:Choice>
    <mc:Fallback>
      <p:transition spd="slow" advTm="31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736218"/>
            <a:ext cx="67995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  <a:latin typeface="Arial"/>
                <a:cs typeface="Arial"/>
              </a:rPr>
              <a:t>UNDER 5 MORTALITY RATE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7419" y="1471930"/>
            <a:ext cx="477710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8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5" dirty="0">
                <a:latin typeface="Arial"/>
                <a:cs typeface="Arial"/>
              </a:rPr>
              <a:t>INDIA= </a:t>
            </a:r>
            <a:r>
              <a:rPr sz="2600" dirty="0">
                <a:latin typeface="Arial"/>
                <a:cs typeface="Arial"/>
              </a:rPr>
              <a:t>53/1000 LIVE</a:t>
            </a:r>
            <a:r>
              <a:rPr sz="2600" spc="-110" dirty="0">
                <a:latin typeface="Arial"/>
                <a:cs typeface="Arial"/>
              </a:rPr>
              <a:t> </a:t>
            </a:r>
            <a:r>
              <a:rPr sz="2600" spc="-100" dirty="0">
                <a:latin typeface="Arial"/>
                <a:cs typeface="Arial"/>
              </a:rPr>
              <a:t>BIRTHS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9434" y="3270901"/>
            <a:ext cx="7988474" cy="1341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0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12"/>
    </mc:Choice>
    <mc:Fallback>
      <p:transition spd="slow" advTm="18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21126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CAUSES</a:t>
            </a:r>
            <a:endParaRPr sz="40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14400" y="1447800"/>
          <a:ext cx="7773667" cy="45719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8020"/>
                <a:gridCol w="1948814"/>
                <a:gridCol w="1948814"/>
                <a:gridCol w="1938019"/>
              </a:tblGrid>
              <a:tr h="1337310">
                <a:tc gridSpan="4"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2050" spc="20" dirty="0">
                          <a:latin typeface="Arial"/>
                          <a:cs typeface="Arial"/>
                        </a:rPr>
                        <a:t>MISCALLANEOUS</a:t>
                      </a:r>
                      <a:endParaRPr sz="20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E6AE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8582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4750">
                        <a:latin typeface="Times New Roman"/>
                        <a:cs typeface="Times New Roman"/>
                      </a:endParaRPr>
                    </a:p>
                    <a:p>
                      <a:pPr marL="104139">
                        <a:lnSpc>
                          <a:spcPct val="100000"/>
                        </a:lnSpc>
                      </a:pPr>
                      <a:r>
                        <a:rPr sz="30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GENETIC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247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350">
                        <a:latin typeface="Times New Roman"/>
                        <a:cs typeface="Times New Roman"/>
                      </a:endParaRPr>
                    </a:p>
                    <a:p>
                      <a:pPr marL="73025" marR="66040" algn="ctr">
                        <a:lnSpc>
                          <a:spcPct val="101000"/>
                        </a:lnSpc>
                      </a:pPr>
                      <a:r>
                        <a:rPr sz="3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</a:t>
                      </a:r>
                      <a:r>
                        <a:rPr sz="30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3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sz="30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3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  </a:t>
                      </a:r>
                      <a:r>
                        <a:rPr sz="30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AL   </a:t>
                      </a:r>
                      <a:r>
                        <a:rPr sz="3000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FACTOR  </a:t>
                      </a:r>
                      <a:r>
                        <a:rPr sz="30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247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350">
                        <a:latin typeface="Times New Roman"/>
                        <a:cs typeface="Times New Roman"/>
                      </a:endParaRPr>
                    </a:p>
                    <a:p>
                      <a:pPr marL="137795" marR="130810" algn="ctr">
                        <a:lnSpc>
                          <a:spcPct val="101000"/>
                        </a:lnSpc>
                      </a:pPr>
                      <a:r>
                        <a:rPr sz="3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</a:t>
                      </a:r>
                      <a:r>
                        <a:rPr sz="30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3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INAT  </a:t>
                      </a:r>
                      <a:r>
                        <a:rPr sz="30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AL   </a:t>
                      </a:r>
                      <a:r>
                        <a:rPr sz="3000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FACTOR  </a:t>
                      </a:r>
                      <a:r>
                        <a:rPr sz="30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2471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3350">
                        <a:latin typeface="Times New Roman"/>
                        <a:cs typeface="Times New Roman"/>
                      </a:endParaRPr>
                    </a:p>
                    <a:p>
                      <a:pPr marL="63500" marR="43815" algn="ctr">
                        <a:lnSpc>
                          <a:spcPct val="101000"/>
                        </a:lnSpc>
                      </a:pPr>
                      <a:r>
                        <a:rPr sz="3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POS</a:t>
                      </a:r>
                      <a:r>
                        <a:rPr sz="3000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30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NAT  </a:t>
                      </a:r>
                      <a:r>
                        <a:rPr sz="30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AL   </a:t>
                      </a:r>
                      <a:r>
                        <a:rPr sz="3000" spc="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FACTOR  </a:t>
                      </a:r>
                      <a:r>
                        <a:rPr sz="3000" spc="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30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2857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24717"/>
                    </a:solidFill>
                  </a:tcPr>
                </a:tc>
              </a:tr>
              <a:tr h="376428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E6AE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9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3"/>
    </mc:Choice>
    <mc:Fallback>
      <p:transition spd="slow" advTm="10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" y="67056"/>
            <a:ext cx="9019540" cy="6699884"/>
            <a:chOff x="60960" y="67056"/>
            <a:chExt cx="9019540" cy="6699884"/>
          </a:xfrm>
        </p:grpSpPr>
        <p:sp>
          <p:nvSpPr>
            <p:cNvPr id="3" name="object 3"/>
            <p:cNvSpPr/>
            <p:nvPr/>
          </p:nvSpPr>
          <p:spPr>
            <a:xfrm>
              <a:off x="1055473" y="1988820"/>
              <a:ext cx="7340242" cy="4572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72312" y="1341119"/>
              <a:ext cx="7557516" cy="6583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7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51"/>
    </mc:Choice>
    <mc:Fallback>
      <p:transition spd="slow" advTm="12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STAY HOME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STAY SAFE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STUDY SINCERELY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2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40"/>
    </mc:Choice>
    <mc:Fallback>
      <p:transition spd="slow" advTm="16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1865" y="1633785"/>
            <a:ext cx="7620337" cy="44896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9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73"/>
    </mc:Choice>
    <mc:Fallback>
      <p:transition spd="slow" advTm="3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" y="67056"/>
            <a:ext cx="9019540" cy="6699884"/>
            <a:chOff x="60960" y="67056"/>
            <a:chExt cx="9019540" cy="6699884"/>
          </a:xfrm>
        </p:grpSpPr>
        <p:sp>
          <p:nvSpPr>
            <p:cNvPr id="3" name="object 3"/>
            <p:cNvSpPr/>
            <p:nvPr/>
          </p:nvSpPr>
          <p:spPr>
            <a:xfrm>
              <a:off x="883298" y="1917191"/>
              <a:ext cx="7695721" cy="15468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64636" y="3212591"/>
              <a:ext cx="4968240" cy="4328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6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44"/>
    </mc:Choice>
    <mc:Fallback>
      <p:transition spd="slow" advTm="1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316229"/>
            <a:ext cx="643001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696363"/>
                </a:solidFill>
                <a:latin typeface="Arial"/>
                <a:cs typeface="Arial"/>
              </a:rPr>
              <a:t>NATIONAL TECHINICAL COMMITTEE ON</a:t>
            </a:r>
            <a:r>
              <a:rPr sz="2200" b="1" spc="130" dirty="0">
                <a:solidFill>
                  <a:srgbClr val="696363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696363"/>
                </a:solidFill>
                <a:latin typeface="Arial"/>
                <a:cs typeface="Arial"/>
              </a:rPr>
              <a:t>CHILD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b="1" spc="-5" dirty="0">
                <a:solidFill>
                  <a:srgbClr val="696363"/>
                </a:solidFill>
                <a:latin typeface="Arial"/>
                <a:cs typeface="Arial"/>
              </a:rPr>
              <a:t>HEALTH,</a:t>
            </a:r>
            <a:r>
              <a:rPr sz="2200" b="1" spc="20" dirty="0">
                <a:solidFill>
                  <a:srgbClr val="696363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696363"/>
                </a:solidFill>
                <a:latin typeface="Arial"/>
                <a:cs typeface="Arial"/>
              </a:rPr>
              <a:t>2000</a:t>
            </a:r>
            <a:endParaRPr sz="2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2687" y="1124711"/>
            <a:ext cx="5639155" cy="5602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7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67"/>
    </mc:Choice>
    <mc:Fallback>
      <p:transition spd="slow" advTm="7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736218"/>
            <a:ext cx="58966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  <a:latin typeface="Arial"/>
                <a:cs typeface="Arial"/>
              </a:rPr>
              <a:t>CHILD SURVIVAL</a:t>
            </a:r>
            <a:r>
              <a:rPr sz="4000" spc="-20" dirty="0">
                <a:solidFill>
                  <a:srgbClr val="696363"/>
                </a:solidFill>
                <a:latin typeface="Arial"/>
                <a:cs typeface="Arial"/>
              </a:rPr>
              <a:t> </a:t>
            </a:r>
            <a:r>
              <a:rPr sz="4000" spc="-5" dirty="0">
                <a:solidFill>
                  <a:srgbClr val="696363"/>
                </a:solidFill>
                <a:latin typeface="Arial"/>
                <a:cs typeface="Arial"/>
              </a:rPr>
              <a:t>INDEX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7419" y="1471930"/>
            <a:ext cx="211010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8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5" dirty="0">
                <a:latin typeface="Arial"/>
                <a:cs typeface="Arial"/>
              </a:rPr>
              <a:t>INDIA=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94.7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17340" y="3486827"/>
            <a:ext cx="6704800" cy="8095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5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1"/>
    </mc:Choice>
    <mc:Fallback>
      <p:transition spd="slow" advTm="1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432943"/>
            <a:ext cx="5568950" cy="9423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sz="3200" spc="-10" dirty="0">
                <a:solidFill>
                  <a:srgbClr val="696363"/>
                </a:solidFill>
              </a:rPr>
              <a:t>I</a:t>
            </a:r>
            <a:r>
              <a:rPr sz="2800" spc="-10" dirty="0">
                <a:solidFill>
                  <a:srgbClr val="696363"/>
                </a:solidFill>
              </a:rPr>
              <a:t>NTEGRATED MANAGEMENT </a:t>
            </a:r>
            <a:r>
              <a:rPr sz="2800" spc="-5" dirty="0">
                <a:solidFill>
                  <a:srgbClr val="696363"/>
                </a:solidFill>
              </a:rPr>
              <a:t>OF  CHILDHOOD</a:t>
            </a:r>
            <a:r>
              <a:rPr sz="2800" spc="35" dirty="0">
                <a:solidFill>
                  <a:srgbClr val="696363"/>
                </a:solidFill>
              </a:rPr>
              <a:t> </a:t>
            </a:r>
            <a:r>
              <a:rPr sz="2800" spc="-5" dirty="0">
                <a:solidFill>
                  <a:srgbClr val="696363"/>
                </a:solidFill>
              </a:rPr>
              <a:t>ILLNESS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1076465" y="1988820"/>
            <a:ext cx="7610475" cy="3534410"/>
            <a:chOff x="1076465" y="1988820"/>
            <a:chExt cx="7610475" cy="3534410"/>
          </a:xfrm>
        </p:grpSpPr>
        <p:sp>
          <p:nvSpPr>
            <p:cNvPr id="4" name="object 4"/>
            <p:cNvSpPr/>
            <p:nvPr/>
          </p:nvSpPr>
          <p:spPr>
            <a:xfrm>
              <a:off x="1076465" y="1988820"/>
              <a:ext cx="7610334" cy="34899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55591" y="5085588"/>
              <a:ext cx="4248912" cy="4373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5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50"/>
    </mc:Choice>
    <mc:Fallback>
      <p:transition spd="slow" advTm="46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40862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3</a:t>
            </a:r>
            <a:r>
              <a:rPr sz="4000" spc="-75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COMPONENTS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205773" y="2455164"/>
            <a:ext cx="7481026" cy="2557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1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20"/>
    </mc:Choice>
    <mc:Fallback>
      <p:transition spd="slow" advTm="2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57834">
              <a:lnSpc>
                <a:spcPct val="100000"/>
              </a:lnSpc>
              <a:spcBef>
                <a:spcPts val="125"/>
              </a:spcBef>
            </a:pPr>
            <a:r>
              <a:rPr sz="3850" spc="15" dirty="0">
                <a:solidFill>
                  <a:srgbClr val="696363"/>
                </a:solidFill>
              </a:rPr>
              <a:t>INTEGRATED MANAGEMENT</a:t>
            </a:r>
            <a:r>
              <a:rPr sz="3850" spc="45" dirty="0">
                <a:solidFill>
                  <a:srgbClr val="696363"/>
                </a:solidFill>
              </a:rPr>
              <a:t> </a:t>
            </a:r>
            <a:r>
              <a:rPr sz="3850" spc="15" dirty="0">
                <a:solidFill>
                  <a:srgbClr val="696363"/>
                </a:solidFill>
              </a:rPr>
              <a:t>OF</a:t>
            </a:r>
            <a:endParaRPr sz="3850"/>
          </a:p>
          <a:p>
            <a:pPr marL="457834">
              <a:lnSpc>
                <a:spcPct val="100000"/>
              </a:lnSpc>
              <a:spcBef>
                <a:spcPts val="35"/>
              </a:spcBef>
            </a:pPr>
            <a:r>
              <a:rPr sz="3850" spc="5" dirty="0">
                <a:solidFill>
                  <a:srgbClr val="696363"/>
                </a:solidFill>
              </a:rPr>
              <a:t>:</a:t>
            </a:r>
            <a:endParaRPr sz="385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5923280" cy="41624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6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60" dirty="0">
                <a:latin typeface="Arial"/>
                <a:cs typeface="Arial"/>
              </a:rPr>
              <a:t>DIARRHOEA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ARI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7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5" dirty="0">
                <a:latin typeface="Arial"/>
                <a:cs typeface="Arial"/>
              </a:rPr>
              <a:t>MALARIA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8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0" dirty="0">
                <a:latin typeface="Arial"/>
                <a:cs typeface="Arial"/>
              </a:rPr>
              <a:t>MEASLES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200" spc="5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0" dirty="0">
                <a:latin typeface="Arial"/>
                <a:cs typeface="Arial"/>
              </a:rPr>
              <a:t>MALNUTRITION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spc="3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305" dirty="0">
                <a:latin typeface="Arial"/>
                <a:cs typeface="Arial"/>
              </a:rPr>
              <a:t>1 </a:t>
            </a:r>
            <a:r>
              <a:rPr sz="2600" dirty="0">
                <a:latin typeface="Arial"/>
                <a:cs typeface="Arial"/>
              </a:rPr>
              <a:t>WEEK TO 5 YEAR OLD</a:t>
            </a:r>
            <a:r>
              <a:rPr sz="2600" spc="-340" dirty="0">
                <a:latin typeface="Arial"/>
                <a:cs typeface="Arial"/>
              </a:rPr>
              <a:t> </a:t>
            </a:r>
            <a:r>
              <a:rPr sz="2600" spc="-75" dirty="0">
                <a:latin typeface="Arial"/>
                <a:cs typeface="Arial"/>
              </a:rPr>
              <a:t>CHILDREN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8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0" dirty="0">
                <a:latin typeface="Arial"/>
                <a:cs typeface="Arial"/>
              </a:rPr>
              <a:t>ACTION- </a:t>
            </a:r>
            <a:r>
              <a:rPr sz="2600" dirty="0">
                <a:latin typeface="Arial"/>
                <a:cs typeface="Arial"/>
              </a:rPr>
              <a:t>ORIENTED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APPROACH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1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14"/>
    </mc:Choice>
    <mc:Fallback>
      <p:transition spd="slow" advTm="1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264</Words>
  <Application>Microsoft Office PowerPoint</Application>
  <PresentationFormat>On-screen Show (4:3)</PresentationFormat>
  <Paragraphs>78</Paragraphs>
  <Slides>22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PREVENTIVE PEDIATRICS</vt:lpstr>
      <vt:lpstr>PowerPoint Presentation</vt:lpstr>
      <vt:lpstr>PowerPoint Presentation</vt:lpstr>
      <vt:lpstr>PowerPoint Presentation</vt:lpstr>
      <vt:lpstr>NATIONAL TECHINICAL COMMITTEE ON CHILD HEALTH, 2000</vt:lpstr>
      <vt:lpstr>PowerPoint Presentation</vt:lpstr>
      <vt:lpstr>INTEGRATED MANAGEMENT OF  CHILDHOOD ILLNESS</vt:lpstr>
      <vt:lpstr>3 COMPONENTS</vt:lpstr>
      <vt:lpstr>INTEGRATED MANAGEMENT OF :</vt:lpstr>
      <vt:lpstr>ELEMENTS:</vt:lpstr>
      <vt:lpstr>IDENTIFY</vt:lpstr>
      <vt:lpstr>COUNSEL</vt:lpstr>
      <vt:lpstr>PowerPoint Presentation</vt:lpstr>
      <vt:lpstr>SCHOOL HEALTH SERVICE</vt:lpstr>
      <vt:lpstr>HEALTH PROBLEMS OF THE SCHOOL  CHILD</vt:lpstr>
      <vt:lpstr>OBJECTIVES</vt:lpstr>
      <vt:lpstr>ASPECTS OF SCHOOL HEALTH SERVICE</vt:lpstr>
      <vt:lpstr>HEALTH APPRAISAL</vt:lpstr>
      <vt:lpstr>MENTALLY HANDICAPPED CHILDREN</vt:lpstr>
      <vt:lpstr>CAUSES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PREVENTIVE PEDIATRICS</dc:title>
  <dc:creator>sflj</dc:creator>
  <cp:lastModifiedBy>sflj</cp:lastModifiedBy>
  <cp:revision>3</cp:revision>
  <dcterms:created xsi:type="dcterms:W3CDTF">2020-06-23T06:22:50Z</dcterms:created>
  <dcterms:modified xsi:type="dcterms:W3CDTF">2020-06-28T12:25:13Z</dcterms:modified>
</cp:coreProperties>
</file>